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notesMasterIdLst>
    <p:notesMasterId r:id="rId27"/>
  </p:notesMasterIdLst>
  <p:handoutMasterIdLst>
    <p:handoutMasterId r:id="rId28"/>
  </p:handoutMasterIdLst>
  <p:sldIdLst>
    <p:sldId id="256" r:id="rId4"/>
    <p:sldId id="271" r:id="rId5"/>
    <p:sldId id="272" r:id="rId6"/>
    <p:sldId id="257" r:id="rId7"/>
    <p:sldId id="258" r:id="rId8"/>
    <p:sldId id="260" r:id="rId9"/>
    <p:sldId id="264" r:id="rId10"/>
    <p:sldId id="259" r:id="rId11"/>
    <p:sldId id="263" r:id="rId12"/>
    <p:sldId id="266" r:id="rId13"/>
    <p:sldId id="270" r:id="rId14"/>
    <p:sldId id="262" r:id="rId15"/>
    <p:sldId id="265" r:id="rId16"/>
    <p:sldId id="268" r:id="rId17"/>
    <p:sldId id="269" r:id="rId18"/>
    <p:sldId id="279" r:id="rId19"/>
    <p:sldId id="277" r:id="rId20"/>
    <p:sldId id="280" r:id="rId21"/>
    <p:sldId id="278" r:id="rId22"/>
    <p:sldId id="267" r:id="rId23"/>
    <p:sldId id="273" r:id="rId24"/>
    <p:sldId id="275" r:id="rId25"/>
    <p:sldId id="276" r:id="rId2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0"/>
    <p:restoredTop sz="94679"/>
  </p:normalViewPr>
  <p:slideViewPr>
    <p:cSldViewPr snapToGrid="0" snapToObjects="1">
      <p:cViewPr varScale="1">
        <p:scale>
          <a:sx n="82" d="100"/>
          <a:sy n="82" d="100"/>
        </p:scale>
        <p:origin x="7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ED803B-C498-48DC-B0CE-5C39FB99BD89}" type="doc">
      <dgm:prSet loTypeId="urn:microsoft.com/office/officeart/2005/8/layout/pList2" loCatId="list" qsTypeId="urn:microsoft.com/office/officeart/2005/8/quickstyle/simple1" qsCatId="simple" csTypeId="urn:microsoft.com/office/officeart/2005/8/colors/colorful3" csCatId="colorful" phldr="1"/>
      <dgm:spPr/>
    </dgm:pt>
    <dgm:pt modelId="{943F27F6-B5A0-4BCA-9622-1917918F3E79}">
      <dgm:prSet phldrT="[Text]" custT="1"/>
      <dgm:spPr/>
      <dgm:t>
        <a:bodyPr/>
        <a:lstStyle/>
        <a:p>
          <a:r>
            <a:rPr lang="en-US" sz="2400" b="1" dirty="0"/>
            <a:t>Public</a:t>
          </a:r>
        </a:p>
        <a:p>
          <a:r>
            <a:rPr lang="en-US" sz="1600" dirty="0"/>
            <a:t>data accessible to </a:t>
          </a:r>
          <a:r>
            <a:rPr lang="en-US" sz="1600" b="1" dirty="0"/>
            <a:t>all portal groups </a:t>
          </a:r>
          <a:r>
            <a:rPr lang="en-US" sz="1600" dirty="0"/>
            <a:t>and the </a:t>
          </a:r>
          <a:r>
            <a:rPr lang="en-US" sz="1600" b="1" dirty="0"/>
            <a:t>public</a:t>
          </a:r>
          <a:r>
            <a:rPr lang="en-US" sz="1600" dirty="0"/>
            <a:t> </a:t>
          </a:r>
        </a:p>
      </dgm:t>
    </dgm:pt>
    <dgm:pt modelId="{9A89CE0C-7DF9-4665-A5BF-B36F12C0D757}" type="parTrans" cxnId="{A501972E-5F08-41F6-9ABD-B807453EFF08}">
      <dgm:prSet/>
      <dgm:spPr/>
      <dgm:t>
        <a:bodyPr/>
        <a:lstStyle/>
        <a:p>
          <a:endParaRPr lang="en-US"/>
        </a:p>
      </dgm:t>
    </dgm:pt>
    <dgm:pt modelId="{1DCB9290-9E95-4064-9884-6D646A5BE34C}" type="sibTrans" cxnId="{A501972E-5F08-41F6-9ABD-B807453EFF08}">
      <dgm:prSet/>
      <dgm:spPr/>
      <dgm:t>
        <a:bodyPr/>
        <a:lstStyle/>
        <a:p>
          <a:endParaRPr lang="en-US"/>
        </a:p>
      </dgm:t>
    </dgm:pt>
    <dgm:pt modelId="{E7C2DE77-5E21-4E94-9A08-4F223BF3A6DA}">
      <dgm:prSet phldrT="[Text]" custT="1"/>
      <dgm:spPr/>
      <dgm:t>
        <a:bodyPr/>
        <a:lstStyle/>
        <a:p>
          <a:r>
            <a:rPr lang="en-US" sz="2400" b="1" dirty="0"/>
            <a:t>Shared</a:t>
          </a:r>
        </a:p>
        <a:p>
          <a:r>
            <a:rPr lang="en-US" sz="1600" dirty="0"/>
            <a:t>data shared between </a:t>
          </a:r>
          <a:r>
            <a:rPr lang="en-US" sz="1600" b="1" dirty="0"/>
            <a:t>ministry portal groups</a:t>
          </a:r>
          <a:r>
            <a:rPr lang="en-US" sz="1600" dirty="0"/>
            <a:t>, but not with the public</a:t>
          </a:r>
        </a:p>
      </dgm:t>
    </dgm:pt>
    <dgm:pt modelId="{0A2E78DA-B56E-4F47-A598-48EBA11B7D62}" type="parTrans" cxnId="{FB33F63E-08DF-44AE-B731-F8AA26F5D8A5}">
      <dgm:prSet/>
      <dgm:spPr/>
      <dgm:t>
        <a:bodyPr/>
        <a:lstStyle/>
        <a:p>
          <a:endParaRPr lang="en-US"/>
        </a:p>
      </dgm:t>
    </dgm:pt>
    <dgm:pt modelId="{5B1DC0F5-F2A5-40A2-A543-1283F6A6FC6F}" type="sibTrans" cxnId="{FB33F63E-08DF-44AE-B731-F8AA26F5D8A5}">
      <dgm:prSet/>
      <dgm:spPr/>
      <dgm:t>
        <a:bodyPr/>
        <a:lstStyle/>
        <a:p>
          <a:endParaRPr lang="en-US"/>
        </a:p>
      </dgm:t>
    </dgm:pt>
    <dgm:pt modelId="{1F8C9E42-D838-406F-8E7A-E24CA34F09F3}">
      <dgm:prSet phldrT="[Text]" custT="1"/>
      <dgm:spPr/>
      <dgm:t>
        <a:bodyPr/>
        <a:lstStyle/>
        <a:p>
          <a:r>
            <a:rPr lang="en-US" sz="2400" b="1" dirty="0"/>
            <a:t>Private</a:t>
          </a:r>
        </a:p>
        <a:p>
          <a:r>
            <a:rPr lang="en-US" sz="1600" dirty="0"/>
            <a:t>data for </a:t>
          </a:r>
          <a:r>
            <a:rPr lang="en-US" sz="1600" b="1" dirty="0"/>
            <a:t>internal use</a:t>
          </a:r>
          <a:r>
            <a:rPr lang="en-US" sz="1600" dirty="0"/>
            <a:t>, only accessible within a </a:t>
          </a:r>
          <a:r>
            <a:rPr lang="en-US" sz="1600" b="1" dirty="0"/>
            <a:t>single portal group</a:t>
          </a:r>
        </a:p>
      </dgm:t>
    </dgm:pt>
    <dgm:pt modelId="{E5701C0C-E9C1-4D15-8878-8772827AE5DE}" type="parTrans" cxnId="{92F7F12B-B9D8-48A4-A80F-7FECF6BBA7CD}">
      <dgm:prSet/>
      <dgm:spPr/>
      <dgm:t>
        <a:bodyPr/>
        <a:lstStyle/>
        <a:p>
          <a:endParaRPr lang="en-US"/>
        </a:p>
      </dgm:t>
    </dgm:pt>
    <dgm:pt modelId="{BBE43515-6CB3-423F-8030-89E5F5F587F7}" type="sibTrans" cxnId="{92F7F12B-B9D8-48A4-A80F-7FECF6BBA7CD}">
      <dgm:prSet/>
      <dgm:spPr/>
      <dgm:t>
        <a:bodyPr/>
        <a:lstStyle/>
        <a:p>
          <a:endParaRPr lang="en-US"/>
        </a:p>
      </dgm:t>
    </dgm:pt>
    <dgm:pt modelId="{6161275C-16C9-484F-A339-198CB06F79A2}" type="pres">
      <dgm:prSet presAssocID="{5CED803B-C498-48DC-B0CE-5C39FB99BD89}" presName="Name0" presStyleCnt="0">
        <dgm:presLayoutVars>
          <dgm:dir/>
          <dgm:resizeHandles val="exact"/>
        </dgm:presLayoutVars>
      </dgm:prSet>
      <dgm:spPr/>
    </dgm:pt>
    <dgm:pt modelId="{CB26E241-EA44-4F0B-9324-57D9434F0F5E}" type="pres">
      <dgm:prSet presAssocID="{5CED803B-C498-48DC-B0CE-5C39FB99BD89}" presName="bkgdShp" presStyleLbl="alignAccFollowNode1" presStyleIdx="0" presStyleCnt="1" custLinFactNeighborX="1176" custLinFactNeighborY="-15196"/>
      <dgm:spPr/>
    </dgm:pt>
    <dgm:pt modelId="{7A923D36-9ADA-43DF-952F-A81C853051F0}" type="pres">
      <dgm:prSet presAssocID="{5CED803B-C498-48DC-B0CE-5C39FB99BD89}" presName="linComp" presStyleCnt="0"/>
      <dgm:spPr/>
    </dgm:pt>
    <dgm:pt modelId="{D41E42EB-8E1B-4CC9-80E5-2C2BD8AAE29B}" type="pres">
      <dgm:prSet presAssocID="{943F27F6-B5A0-4BCA-9622-1917918F3E79}" presName="compNode" presStyleCnt="0"/>
      <dgm:spPr/>
    </dgm:pt>
    <dgm:pt modelId="{3E709BB1-9FB4-4FB1-9EDB-7E1D4AF176EE}" type="pres">
      <dgm:prSet presAssocID="{943F27F6-B5A0-4BCA-9622-1917918F3E79}" presName="node" presStyleLbl="node1" presStyleIdx="0" presStyleCnt="3">
        <dgm:presLayoutVars>
          <dgm:bulletEnabled val="1"/>
        </dgm:presLayoutVars>
      </dgm:prSet>
      <dgm:spPr/>
    </dgm:pt>
    <dgm:pt modelId="{A6725E38-2A69-4CBF-B629-F00FD69C2EF7}" type="pres">
      <dgm:prSet presAssocID="{943F27F6-B5A0-4BCA-9622-1917918F3E79}" presName="invisiNode" presStyleLbl="node1" presStyleIdx="0" presStyleCnt="3"/>
      <dgm:spPr/>
    </dgm:pt>
    <dgm:pt modelId="{EE2470D9-13F5-44C0-A851-70AE6049904A}" type="pres">
      <dgm:prSet presAssocID="{943F27F6-B5A0-4BCA-9622-1917918F3E79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A51956F3-072E-4F9B-A110-4C0EDBDBDB0C}" type="pres">
      <dgm:prSet presAssocID="{1DCB9290-9E95-4064-9884-6D646A5BE34C}" presName="sibTrans" presStyleLbl="sibTrans2D1" presStyleIdx="0" presStyleCnt="0"/>
      <dgm:spPr/>
    </dgm:pt>
    <dgm:pt modelId="{0D5D110B-2943-4D12-A69F-BA7416158C9C}" type="pres">
      <dgm:prSet presAssocID="{E7C2DE77-5E21-4E94-9A08-4F223BF3A6DA}" presName="compNode" presStyleCnt="0"/>
      <dgm:spPr/>
    </dgm:pt>
    <dgm:pt modelId="{54EB0B58-B6AE-4AC8-8780-5CA6DADD7872}" type="pres">
      <dgm:prSet presAssocID="{E7C2DE77-5E21-4E94-9A08-4F223BF3A6DA}" presName="node" presStyleLbl="node1" presStyleIdx="1" presStyleCnt="3">
        <dgm:presLayoutVars>
          <dgm:bulletEnabled val="1"/>
        </dgm:presLayoutVars>
      </dgm:prSet>
      <dgm:spPr/>
    </dgm:pt>
    <dgm:pt modelId="{D3D0CEFB-E929-47E8-BA2D-C3811E320DEE}" type="pres">
      <dgm:prSet presAssocID="{E7C2DE77-5E21-4E94-9A08-4F223BF3A6DA}" presName="invisiNode" presStyleLbl="node1" presStyleIdx="1" presStyleCnt="3"/>
      <dgm:spPr/>
    </dgm:pt>
    <dgm:pt modelId="{0B35B935-AF8B-4A07-BBED-99CDF9AF0DBA}" type="pres">
      <dgm:prSet presAssocID="{E7C2DE77-5E21-4E94-9A08-4F223BF3A6DA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639A0A1-2D0B-4042-BC8B-334C9CB167E3}" type="pres">
      <dgm:prSet presAssocID="{5B1DC0F5-F2A5-40A2-A543-1283F6A6FC6F}" presName="sibTrans" presStyleLbl="sibTrans2D1" presStyleIdx="0" presStyleCnt="0"/>
      <dgm:spPr/>
    </dgm:pt>
    <dgm:pt modelId="{08C38894-65B8-43B7-8417-28FA3EF9DD43}" type="pres">
      <dgm:prSet presAssocID="{1F8C9E42-D838-406F-8E7A-E24CA34F09F3}" presName="compNode" presStyleCnt="0"/>
      <dgm:spPr/>
    </dgm:pt>
    <dgm:pt modelId="{2A56B036-DBFA-4363-8E68-6BDF6787A129}" type="pres">
      <dgm:prSet presAssocID="{1F8C9E42-D838-406F-8E7A-E24CA34F09F3}" presName="node" presStyleLbl="node1" presStyleIdx="2" presStyleCnt="3">
        <dgm:presLayoutVars>
          <dgm:bulletEnabled val="1"/>
        </dgm:presLayoutVars>
      </dgm:prSet>
      <dgm:spPr/>
    </dgm:pt>
    <dgm:pt modelId="{1B95DD1B-9007-41A6-9192-B030C078B5DA}" type="pres">
      <dgm:prSet presAssocID="{1F8C9E42-D838-406F-8E7A-E24CA34F09F3}" presName="invisiNode" presStyleLbl="node1" presStyleIdx="2" presStyleCnt="3"/>
      <dgm:spPr/>
    </dgm:pt>
    <dgm:pt modelId="{5CD0D4B8-DF3B-4525-BAF4-29E31424731B}" type="pres">
      <dgm:prSet presAssocID="{1F8C9E42-D838-406F-8E7A-E24CA34F09F3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</dgm:ptLst>
  <dgm:cxnLst>
    <dgm:cxn modelId="{BD2CE107-4E68-4242-9E23-786A6B655913}" type="presOf" srcId="{5B1DC0F5-F2A5-40A2-A543-1283F6A6FC6F}" destId="{3639A0A1-2D0B-4042-BC8B-334C9CB167E3}" srcOrd="0" destOrd="0" presId="urn:microsoft.com/office/officeart/2005/8/layout/pList2"/>
    <dgm:cxn modelId="{CA922311-BF3A-4D4D-9F3F-63A0D43852AD}" type="presOf" srcId="{1DCB9290-9E95-4064-9884-6D646A5BE34C}" destId="{A51956F3-072E-4F9B-A110-4C0EDBDBDB0C}" srcOrd="0" destOrd="0" presId="urn:microsoft.com/office/officeart/2005/8/layout/pList2"/>
    <dgm:cxn modelId="{92F7F12B-B9D8-48A4-A80F-7FECF6BBA7CD}" srcId="{5CED803B-C498-48DC-B0CE-5C39FB99BD89}" destId="{1F8C9E42-D838-406F-8E7A-E24CA34F09F3}" srcOrd="2" destOrd="0" parTransId="{E5701C0C-E9C1-4D15-8878-8772827AE5DE}" sibTransId="{BBE43515-6CB3-423F-8030-89E5F5F587F7}"/>
    <dgm:cxn modelId="{A501972E-5F08-41F6-9ABD-B807453EFF08}" srcId="{5CED803B-C498-48DC-B0CE-5C39FB99BD89}" destId="{943F27F6-B5A0-4BCA-9622-1917918F3E79}" srcOrd="0" destOrd="0" parTransId="{9A89CE0C-7DF9-4665-A5BF-B36F12C0D757}" sibTransId="{1DCB9290-9E95-4064-9884-6D646A5BE34C}"/>
    <dgm:cxn modelId="{2BDEA735-963F-4B95-A2A3-F14C24CBC862}" type="presOf" srcId="{943F27F6-B5A0-4BCA-9622-1917918F3E79}" destId="{3E709BB1-9FB4-4FB1-9EDB-7E1D4AF176EE}" srcOrd="0" destOrd="0" presId="urn:microsoft.com/office/officeart/2005/8/layout/pList2"/>
    <dgm:cxn modelId="{FB33F63E-08DF-44AE-B731-F8AA26F5D8A5}" srcId="{5CED803B-C498-48DC-B0CE-5C39FB99BD89}" destId="{E7C2DE77-5E21-4E94-9A08-4F223BF3A6DA}" srcOrd="1" destOrd="0" parTransId="{0A2E78DA-B56E-4F47-A598-48EBA11B7D62}" sibTransId="{5B1DC0F5-F2A5-40A2-A543-1283F6A6FC6F}"/>
    <dgm:cxn modelId="{873C825D-879D-4C8D-8E98-17B836DF6EC7}" type="presOf" srcId="{1F8C9E42-D838-406F-8E7A-E24CA34F09F3}" destId="{2A56B036-DBFA-4363-8E68-6BDF6787A129}" srcOrd="0" destOrd="0" presId="urn:microsoft.com/office/officeart/2005/8/layout/pList2"/>
    <dgm:cxn modelId="{D50638B8-5680-4B57-8318-A692F66617EC}" type="presOf" srcId="{5CED803B-C498-48DC-B0CE-5C39FB99BD89}" destId="{6161275C-16C9-484F-A339-198CB06F79A2}" srcOrd="0" destOrd="0" presId="urn:microsoft.com/office/officeart/2005/8/layout/pList2"/>
    <dgm:cxn modelId="{D4CAA9C3-5302-49DA-8E5F-EC594413ACC7}" type="presOf" srcId="{E7C2DE77-5E21-4E94-9A08-4F223BF3A6DA}" destId="{54EB0B58-B6AE-4AC8-8780-5CA6DADD7872}" srcOrd="0" destOrd="0" presId="urn:microsoft.com/office/officeart/2005/8/layout/pList2"/>
    <dgm:cxn modelId="{AB87FE48-9878-4851-8D16-B87A27915CF0}" type="presParOf" srcId="{6161275C-16C9-484F-A339-198CB06F79A2}" destId="{CB26E241-EA44-4F0B-9324-57D9434F0F5E}" srcOrd="0" destOrd="0" presId="urn:microsoft.com/office/officeart/2005/8/layout/pList2"/>
    <dgm:cxn modelId="{862EECFF-47FC-469E-A32B-FF0D63209FFA}" type="presParOf" srcId="{6161275C-16C9-484F-A339-198CB06F79A2}" destId="{7A923D36-9ADA-43DF-952F-A81C853051F0}" srcOrd="1" destOrd="0" presId="urn:microsoft.com/office/officeart/2005/8/layout/pList2"/>
    <dgm:cxn modelId="{18EAE47D-6C3F-4219-B245-7C258776B755}" type="presParOf" srcId="{7A923D36-9ADA-43DF-952F-A81C853051F0}" destId="{D41E42EB-8E1B-4CC9-80E5-2C2BD8AAE29B}" srcOrd="0" destOrd="0" presId="urn:microsoft.com/office/officeart/2005/8/layout/pList2"/>
    <dgm:cxn modelId="{2BDAB267-6757-4C63-89D8-1E779649C19C}" type="presParOf" srcId="{D41E42EB-8E1B-4CC9-80E5-2C2BD8AAE29B}" destId="{3E709BB1-9FB4-4FB1-9EDB-7E1D4AF176EE}" srcOrd="0" destOrd="0" presId="urn:microsoft.com/office/officeart/2005/8/layout/pList2"/>
    <dgm:cxn modelId="{837AF946-73D1-422C-84EB-48081284A60C}" type="presParOf" srcId="{D41E42EB-8E1B-4CC9-80E5-2C2BD8AAE29B}" destId="{A6725E38-2A69-4CBF-B629-F00FD69C2EF7}" srcOrd="1" destOrd="0" presId="urn:microsoft.com/office/officeart/2005/8/layout/pList2"/>
    <dgm:cxn modelId="{D0D141CC-5BF4-4B8C-8487-4D92B0F7C11F}" type="presParOf" srcId="{D41E42EB-8E1B-4CC9-80E5-2C2BD8AAE29B}" destId="{EE2470D9-13F5-44C0-A851-70AE6049904A}" srcOrd="2" destOrd="0" presId="urn:microsoft.com/office/officeart/2005/8/layout/pList2"/>
    <dgm:cxn modelId="{A575A448-EEF2-49AC-98C6-45FED92A4135}" type="presParOf" srcId="{7A923D36-9ADA-43DF-952F-A81C853051F0}" destId="{A51956F3-072E-4F9B-A110-4C0EDBDBDB0C}" srcOrd="1" destOrd="0" presId="urn:microsoft.com/office/officeart/2005/8/layout/pList2"/>
    <dgm:cxn modelId="{7E652436-9243-47AE-814E-5EE85C2831D6}" type="presParOf" srcId="{7A923D36-9ADA-43DF-952F-A81C853051F0}" destId="{0D5D110B-2943-4D12-A69F-BA7416158C9C}" srcOrd="2" destOrd="0" presId="urn:microsoft.com/office/officeart/2005/8/layout/pList2"/>
    <dgm:cxn modelId="{44736899-242C-4678-AD24-9021B2198858}" type="presParOf" srcId="{0D5D110B-2943-4D12-A69F-BA7416158C9C}" destId="{54EB0B58-B6AE-4AC8-8780-5CA6DADD7872}" srcOrd="0" destOrd="0" presId="urn:microsoft.com/office/officeart/2005/8/layout/pList2"/>
    <dgm:cxn modelId="{1A461367-1015-4C50-A0E2-AF675BCE30D4}" type="presParOf" srcId="{0D5D110B-2943-4D12-A69F-BA7416158C9C}" destId="{D3D0CEFB-E929-47E8-BA2D-C3811E320DEE}" srcOrd="1" destOrd="0" presId="urn:microsoft.com/office/officeart/2005/8/layout/pList2"/>
    <dgm:cxn modelId="{71423D27-AC1C-455F-8565-3C8B8A754DB8}" type="presParOf" srcId="{0D5D110B-2943-4D12-A69F-BA7416158C9C}" destId="{0B35B935-AF8B-4A07-BBED-99CDF9AF0DBA}" srcOrd="2" destOrd="0" presId="urn:microsoft.com/office/officeart/2005/8/layout/pList2"/>
    <dgm:cxn modelId="{AFF49D2F-9751-4FEE-9F9F-635607A810B8}" type="presParOf" srcId="{7A923D36-9ADA-43DF-952F-A81C853051F0}" destId="{3639A0A1-2D0B-4042-BC8B-334C9CB167E3}" srcOrd="3" destOrd="0" presId="urn:microsoft.com/office/officeart/2005/8/layout/pList2"/>
    <dgm:cxn modelId="{A7A22CA1-5B8D-49E1-BC69-0AE543FF7179}" type="presParOf" srcId="{7A923D36-9ADA-43DF-952F-A81C853051F0}" destId="{08C38894-65B8-43B7-8417-28FA3EF9DD43}" srcOrd="4" destOrd="0" presId="urn:microsoft.com/office/officeart/2005/8/layout/pList2"/>
    <dgm:cxn modelId="{8F17B51B-D284-48CE-A725-7461447CA02E}" type="presParOf" srcId="{08C38894-65B8-43B7-8417-28FA3EF9DD43}" destId="{2A56B036-DBFA-4363-8E68-6BDF6787A129}" srcOrd="0" destOrd="0" presId="urn:microsoft.com/office/officeart/2005/8/layout/pList2"/>
    <dgm:cxn modelId="{29A865DD-F96F-48A9-8C46-090883A76222}" type="presParOf" srcId="{08C38894-65B8-43B7-8417-28FA3EF9DD43}" destId="{1B95DD1B-9007-41A6-9192-B030C078B5DA}" srcOrd="1" destOrd="0" presId="urn:microsoft.com/office/officeart/2005/8/layout/pList2"/>
    <dgm:cxn modelId="{6F412B96-62AC-43E4-AEA8-714BDDA35A25}" type="presParOf" srcId="{08C38894-65B8-43B7-8417-28FA3EF9DD43}" destId="{5CD0D4B8-DF3B-4525-BAF4-29E31424731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26E241-EA44-4F0B-9324-57D9434F0F5E}">
      <dsp:nvSpPr>
        <dsp:cNvPr id="0" name=""/>
        <dsp:cNvSpPr/>
      </dsp:nvSpPr>
      <dsp:spPr>
        <a:xfrm>
          <a:off x="0" y="0"/>
          <a:ext cx="6096000" cy="182880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470D9-13F5-44C0-A851-70AE6049904A}">
      <dsp:nvSpPr>
        <dsp:cNvPr id="0" name=""/>
        <dsp:cNvSpPr/>
      </dsp:nvSpPr>
      <dsp:spPr>
        <a:xfrm>
          <a:off x="182879" y="243840"/>
          <a:ext cx="1790700" cy="13411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09BB1-9FB4-4FB1-9EDB-7E1D4AF176EE}">
      <dsp:nvSpPr>
        <dsp:cNvPr id="0" name=""/>
        <dsp:cNvSpPr/>
      </dsp:nvSpPr>
      <dsp:spPr>
        <a:xfrm rot="10800000">
          <a:off x="182879" y="1828799"/>
          <a:ext cx="1790700" cy="2235200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Public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accessible to </a:t>
          </a:r>
          <a:r>
            <a:rPr lang="en-US" sz="1600" b="1" kern="1200" dirty="0"/>
            <a:t>all portal groups </a:t>
          </a:r>
          <a:r>
            <a:rPr lang="en-US" sz="1600" kern="1200" dirty="0"/>
            <a:t>and the </a:t>
          </a:r>
          <a:r>
            <a:rPr lang="en-US" sz="1600" b="1" kern="1200" dirty="0"/>
            <a:t>public</a:t>
          </a:r>
          <a:r>
            <a:rPr lang="en-US" sz="1600" kern="1200" dirty="0"/>
            <a:t> </a:t>
          </a:r>
        </a:p>
      </dsp:txBody>
      <dsp:txXfrm rot="10800000">
        <a:off x="237949" y="1828799"/>
        <a:ext cx="1680560" cy="2180130"/>
      </dsp:txXfrm>
    </dsp:sp>
    <dsp:sp modelId="{0B35B935-AF8B-4A07-BBED-99CDF9AF0DBA}">
      <dsp:nvSpPr>
        <dsp:cNvPr id="0" name=""/>
        <dsp:cNvSpPr/>
      </dsp:nvSpPr>
      <dsp:spPr>
        <a:xfrm>
          <a:off x="2152650" y="243840"/>
          <a:ext cx="1790700" cy="13411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EB0B58-B6AE-4AC8-8780-5CA6DADD7872}">
      <dsp:nvSpPr>
        <dsp:cNvPr id="0" name=""/>
        <dsp:cNvSpPr/>
      </dsp:nvSpPr>
      <dsp:spPr>
        <a:xfrm rot="10800000">
          <a:off x="2152650" y="1828799"/>
          <a:ext cx="1790700" cy="2235200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9678246"/>
            <a:satOff val="-342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Shared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shared between </a:t>
          </a:r>
          <a:r>
            <a:rPr lang="en-US" sz="1600" b="1" kern="1200" dirty="0"/>
            <a:t>ministry portal groups</a:t>
          </a:r>
          <a:r>
            <a:rPr lang="en-US" sz="1600" kern="1200" dirty="0"/>
            <a:t>, but not with the public</a:t>
          </a:r>
        </a:p>
      </dsp:txBody>
      <dsp:txXfrm rot="10800000">
        <a:off x="2207720" y="1828799"/>
        <a:ext cx="1680560" cy="2180130"/>
      </dsp:txXfrm>
    </dsp:sp>
    <dsp:sp modelId="{5CD0D4B8-DF3B-4525-BAF4-29E31424731B}">
      <dsp:nvSpPr>
        <dsp:cNvPr id="0" name=""/>
        <dsp:cNvSpPr/>
      </dsp:nvSpPr>
      <dsp:spPr>
        <a:xfrm>
          <a:off x="4122420" y="243840"/>
          <a:ext cx="1790700" cy="13411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7000" b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6B036-DBFA-4363-8E68-6BDF6787A129}">
      <dsp:nvSpPr>
        <dsp:cNvPr id="0" name=""/>
        <dsp:cNvSpPr/>
      </dsp:nvSpPr>
      <dsp:spPr>
        <a:xfrm rot="10800000">
          <a:off x="4122420" y="1828799"/>
          <a:ext cx="1790700" cy="2235200"/>
        </a:xfrm>
        <a:prstGeom prst="round2SameRect">
          <a:avLst>
            <a:gd name="adj1" fmla="val 10500"/>
            <a:gd name="adj2" fmla="val 0"/>
          </a:avLst>
        </a:prstGeom>
        <a:solidFill>
          <a:schemeClr val="accent3">
            <a:hueOff val="19356491"/>
            <a:satOff val="-6853"/>
            <a:lumOff val="-137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Private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for </a:t>
          </a:r>
          <a:r>
            <a:rPr lang="en-US" sz="1600" b="1" kern="1200" dirty="0"/>
            <a:t>internal use</a:t>
          </a:r>
          <a:r>
            <a:rPr lang="en-US" sz="1600" kern="1200" dirty="0"/>
            <a:t>, only accessible within a </a:t>
          </a:r>
          <a:r>
            <a:rPr lang="en-US" sz="1600" b="1" kern="1200" dirty="0"/>
            <a:t>single portal group</a:t>
          </a:r>
        </a:p>
      </dsp:txBody>
      <dsp:txXfrm rot="10800000">
        <a:off x="4177490" y="1828799"/>
        <a:ext cx="1680560" cy="2180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E47313-E683-2B40-9EDB-D6D75C802D64}" type="datetimeFigureOut">
              <a:rPr lang="en-US"/>
              <a:pPr>
                <a:defRPr/>
              </a:pPr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20E469-AA72-4F44-8C25-14905BDC7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FAA32B-A102-5143-AF5F-CAFA926AB647}" type="datetimeFigureOut">
              <a:rPr lang="en-US"/>
              <a:pPr>
                <a:defRPr/>
              </a:pPr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7D2ECC-9605-BA4C-B11C-F9E0248E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4324A1C4-A41D-D7C1-6A4C-6C078BB660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5440" b="-388"/>
          <a:stretch/>
        </p:blipFill>
        <p:spPr>
          <a:xfrm>
            <a:off x="0" y="-41104"/>
            <a:ext cx="12192000" cy="3768326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771650" y="5049809"/>
            <a:ext cx="86375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1826" y="2316369"/>
            <a:ext cx="8637073" cy="2541431"/>
          </a:xfrm>
        </p:spPr>
        <p:txBody>
          <a:bodyPr bIns="0"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827" y="5281757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908800" y="1844647"/>
            <a:ext cx="35004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AE60C-9469-E545-9CCF-884146D162FF}" type="datetimeFigureOut">
              <a:rPr lang="en-US"/>
              <a:pPr>
                <a:defRPr/>
              </a:pPr>
              <a:t>3/19/2024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0063" y="1843059"/>
            <a:ext cx="4973637" cy="3095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63" y="2312959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43CF4-A2B4-9B4C-B1A4-72055ECF6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4" descr="Image result for sprep logo">
            <a:extLst>
              <a:ext uri="{FF2B5EF4-FFF2-40B4-BE49-F238E27FC236}">
                <a16:creationId xmlns:a16="http://schemas.microsoft.com/office/drawing/2014/main" id="{FE491497-C3F5-26E6-706D-9D336AE08F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" y="517809"/>
            <a:ext cx="2406638" cy="99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691CA5DC-1C43-8F1C-FDB8-1513F1B16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252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620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4288" y="265747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3799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3799" y="2739430"/>
            <a:ext cx="9603275" cy="345061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12738" y="79851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508C-9E88-D847-BCC7-916B93CE53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27CF8105-4C43-DC4A-8D9C-ED3100BBD4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32099-2ABC-734A-9352-5E7D28EFC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  <p:pic>
        <p:nvPicPr>
          <p:cNvPr id="5" name="Picture 4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B6AA1003-5DDC-9017-D9C1-4861EE3F82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46075" y="-432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051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461500" y="1520825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2253" y="1521082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3769" y="1521082"/>
            <a:ext cx="755126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11175" y="152082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9CE48-C0E1-F547-991C-AB7AA8127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6A61A633-28FE-5743-9B33-FE5C14A4B6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82D2A9-FD2F-F04D-B62E-9407E7C1EA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  <p:pic>
        <p:nvPicPr>
          <p:cNvPr id="5" name="Picture 4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65D438A4-6CF4-2D12-29C8-612700AFC1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35511" y="-75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80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9425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0F307-EEFE-2443-9B6C-E5F4F5AC0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069258" y="1165225"/>
            <a:ext cx="10272252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1069258" y="231888"/>
            <a:ext cx="10272252" cy="598046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2" name="Picture 1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1F31C618-31F3-550F-99FF-9951E5C7D7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68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3389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7463" y="2892425"/>
            <a:ext cx="1015359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763109"/>
            <a:ext cx="10149078" cy="10492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188" y="2974322"/>
            <a:ext cx="10149078" cy="3450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61950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76E57-1B39-654F-9ADC-71DB155A8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016B15EF-8DF8-4545-B8A0-D4AAEB44EB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98A0271F-EA01-DBF8-C615-10B25A3B23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-432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2657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73238" y="4014788"/>
            <a:ext cx="86296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3021" y="1965855"/>
            <a:ext cx="8643154" cy="1887950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3021" y="4015920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8513" y="100806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E3223-319B-8040-B4AA-0DF833A50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4" descr="Image result for sprep logo">
            <a:extLst>
              <a:ext uri="{FF2B5EF4-FFF2-40B4-BE49-F238E27FC236}">
                <a16:creationId xmlns:a16="http://schemas.microsoft.com/office/drawing/2014/main" id="{CCAD09AF-AF66-0644-9B9E-28CADA37BD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0606E3-3AE6-9744-8054-284E34233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  <p:pic>
        <p:nvPicPr>
          <p:cNvPr id="5" name="Picture 4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DF8CCB2B-A814-1AF4-8A96-FDA7012E1C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68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249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3813" y="235902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826" y="1316618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7940" y="2522607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380" y="2529072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0675" y="131127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58DFB-2A04-CB47-A316-831E97DFD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4" descr="Image result for sprep logo">
            <a:extLst>
              <a:ext uri="{FF2B5EF4-FFF2-40B4-BE49-F238E27FC236}">
                <a16:creationId xmlns:a16="http://schemas.microsoft.com/office/drawing/2014/main" id="{1BF30270-C58A-CC48-B624-E385E07D0C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F44A35-9F8E-6244-8AD3-31C4FCCFE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  <p:pic>
        <p:nvPicPr>
          <p:cNvPr id="6" name="Picture 5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ED962D07-09E2-56E2-7618-1E744A09F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68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4884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11275" y="2551113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578" y="1508839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4578" y="272422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4578" y="3528945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749" y="272767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749" y="3526167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38138" y="1008063"/>
            <a:ext cx="809625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7D89F-532B-6347-A2FB-BAE34AC01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4" name="Picture 4" descr="Image result for sprep logo">
            <a:extLst>
              <a:ext uri="{FF2B5EF4-FFF2-40B4-BE49-F238E27FC236}">
                <a16:creationId xmlns:a16="http://schemas.microsoft.com/office/drawing/2014/main" id="{8F80C8B9-1D18-5141-A907-B598FFE68A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D2909A-2C71-4345-BB47-545D3E2E3F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  <p:pic>
        <p:nvPicPr>
          <p:cNvPr id="8" name="Picture 7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3A76563E-D3FC-6207-8588-1626744B0C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68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089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92225" y="2560638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19088" y="1017588"/>
            <a:ext cx="80962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374DC-830D-474D-B9DA-5C4A432A8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>
            <a:extLst>
              <a:ext uri="{FF2B5EF4-FFF2-40B4-BE49-F238E27FC236}">
                <a16:creationId xmlns:a16="http://schemas.microsoft.com/office/drawing/2014/main" id="{2212D36E-6CA0-3348-8184-975A1444DF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624C83-37B4-F04D-89AF-DA5161B262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  <p:pic>
        <p:nvPicPr>
          <p:cNvPr id="4" name="Picture 3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AC90BF48-4D42-8B2A-98F2-05B4F2FDF1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68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1225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6988" y="3917950"/>
            <a:ext cx="3270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669" y="1512038"/>
            <a:ext cx="3273099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2712" y="1512039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669" y="3918556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8613" y="1000125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6C303-F46B-3543-8BF2-F99106885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4" descr="Image result for sprep logo">
            <a:extLst>
              <a:ext uri="{FF2B5EF4-FFF2-40B4-BE49-F238E27FC236}">
                <a16:creationId xmlns:a16="http://schemas.microsoft.com/office/drawing/2014/main" id="{5B67D4EE-D1A6-5B4E-A041-38727C65B3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F9420D-292B-E546-97D2-D2112561AD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  <p:pic>
        <p:nvPicPr>
          <p:cNvPr id="6" name="Picture 5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319D9305-5737-48D7-350C-2C0C9CE282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68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261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57363" y="3370263"/>
            <a:ext cx="5527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1599" y="1356380"/>
            <a:ext cx="5532328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6532" y="1371346"/>
            <a:ext cx="3425600" cy="4629734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0722" y="3372859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757363" y="5681663"/>
            <a:ext cx="5527675" cy="319087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8252F9F6-6827-574A-8B6A-BCD2A5D02258}" type="datetimeFigureOut">
              <a:rPr lang="en-US"/>
              <a:pPr>
                <a:defRPr/>
              </a:pPr>
              <a:t>3/19/2024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790575" y="1009650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8CDFD-3EBD-4543-A0D3-D456903F3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4" descr="Image result for sprep logo">
            <a:extLst>
              <a:ext uri="{FF2B5EF4-FFF2-40B4-BE49-F238E27FC236}">
                <a16:creationId xmlns:a16="http://schemas.microsoft.com/office/drawing/2014/main" id="{C9507AF7-150D-0246-8166-7C00EB9894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840" y="6093478"/>
            <a:ext cx="1291426" cy="5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615C3D-A9A8-1840-B071-A3F69FDE37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  <p:pic>
        <p:nvPicPr>
          <p:cNvPr id="6" name="Picture 5" descr="A green and white background with text&#10;&#10;Description automatically generated">
            <a:extLst>
              <a:ext uri="{FF2B5EF4-FFF2-40B4-BE49-F238E27FC236}">
                <a16:creationId xmlns:a16="http://schemas.microsoft.com/office/drawing/2014/main" id="{0568204C-75EA-05D3-B654-692C5DED4F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" t="421" r="219" b="95268"/>
          <a:stretch/>
        </p:blipFill>
        <p:spPr bwMode="auto">
          <a:xfrm>
            <a:off x="-71021" y="6716684"/>
            <a:ext cx="12263021" cy="1417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347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0975" y="1554163"/>
            <a:ext cx="9604375" cy="1047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50975" y="2763838"/>
            <a:ext cx="9604375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913" y="330200"/>
            <a:ext cx="350043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5F0A44-B135-5B42-9FB1-725CFCA6855F}" type="datetimeFigureOut">
              <a:rPr lang="en-US"/>
              <a:pPr>
                <a:defRPr/>
              </a:pPr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0975" y="328613"/>
            <a:ext cx="5938838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9425" y="798513"/>
            <a:ext cx="811213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2B84E5BC-4661-D947-ABB7-6C70FDC307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775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838" y="331788"/>
            <a:ext cx="16192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9pPr>
    </p:titleStyle>
    <p:bodyStyle>
      <a:lvl1pPr marL="228600" indent="-228600" algn="l" rtl="0" eaLnBrk="1" fontAlgn="base" hangingPunct="1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dataflow-2-V4_final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006" y="4965700"/>
            <a:ext cx="8637588" cy="977900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/>
              <a:t>Solomon Islands Environment Data Portal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64467E-E613-445E-8FCB-BC143F0A6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4800" y="2093913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Importance of Data for Informed Decision Making</a:t>
            </a:r>
            <a:br>
              <a:rPr lang="en-US" sz="4000" b="1" dirty="0"/>
            </a:br>
            <a:endParaRPr lang="en-GB" sz="4000" b="1" cap="none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A7073-A2EE-3358-BE5D-1CFF7DF4AD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Pacific Data Ecosystem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EB8EA9-2550-EE5B-0E78-BE45A26B6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910" y="1064732"/>
            <a:ext cx="8710367" cy="484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84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EDD65E-45B9-48BA-90E4-1AAD976F27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B67B9D-3BD5-5E5B-9BA4-E33D4462D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28" y="80890"/>
            <a:ext cx="11317777" cy="572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09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4FF65-D7FD-6487-4EBC-45F31E552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258" y="231888"/>
            <a:ext cx="11122742" cy="598046"/>
          </a:xfrm>
        </p:spPr>
        <p:txBody>
          <a:bodyPr/>
          <a:lstStyle/>
          <a:p>
            <a:r>
              <a:rPr lang="en-US" dirty="0"/>
              <a:t>Introduction to the Solomon Islands Environment Data Portal </a:t>
            </a: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4C7706-EFE7-7F56-D582-39E90BF0250F}"/>
              </a:ext>
            </a:extLst>
          </p:cNvPr>
          <p:cNvSpPr txBox="1"/>
          <p:nvPr/>
        </p:nvSpPr>
        <p:spPr>
          <a:xfrm>
            <a:off x="1371600" y="5740400"/>
            <a:ext cx="687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https://solomonislands-data.sprep.org/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2EF72D-1ED7-AC4C-28A7-DE25BE13E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000125"/>
            <a:ext cx="11201400" cy="4562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71098871-29FE-43D8-ED6C-3BC2EAC27347}"/>
              </a:ext>
            </a:extLst>
          </p:cNvPr>
          <p:cNvSpPr/>
          <p:nvPr/>
        </p:nvSpPr>
        <p:spPr>
          <a:xfrm>
            <a:off x="10220548" y="829934"/>
            <a:ext cx="1501552" cy="821066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FAD177-C108-15FA-C720-9D6FA66F120E}"/>
              </a:ext>
            </a:extLst>
          </p:cNvPr>
          <p:cNvSpPr txBox="1"/>
          <p:nvPr/>
        </p:nvSpPr>
        <p:spPr>
          <a:xfrm>
            <a:off x="7089578" y="2026224"/>
            <a:ext cx="1308789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327B4C-8411-1441-BF16-434ABDD2F364}"/>
              </a:ext>
            </a:extLst>
          </p:cNvPr>
          <p:cNvSpPr txBox="1"/>
          <p:nvPr/>
        </p:nvSpPr>
        <p:spPr>
          <a:xfrm>
            <a:off x="2047678" y="3244334"/>
            <a:ext cx="1308789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SEARCH</a:t>
            </a:r>
          </a:p>
        </p:txBody>
      </p:sp>
    </p:spTree>
    <p:extLst>
      <p:ext uri="{BB962C8B-B14F-4D97-AF65-F5344CB8AC3E}">
        <p14:creationId xmlns:p14="http://schemas.microsoft.com/office/powerpoint/2010/main" val="25583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527B7-794E-7EB0-3C91-5B223A8D61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Portal Building Block: </a:t>
            </a:r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0D7908-C493-39BB-37FA-30C95312A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531" y="1039269"/>
            <a:ext cx="8770937" cy="477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8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07F3C7-60C0-0EB5-C7B6-E6D477C315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22"/>
          <a:stretch/>
        </p:blipFill>
        <p:spPr>
          <a:xfrm>
            <a:off x="2418005" y="757236"/>
            <a:ext cx="9690969" cy="41830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DEFE31-4455-D764-910A-567153010E78}"/>
              </a:ext>
            </a:extLst>
          </p:cNvPr>
          <p:cNvSpPr/>
          <p:nvPr/>
        </p:nvSpPr>
        <p:spPr>
          <a:xfrm>
            <a:off x="2316405" y="757236"/>
            <a:ext cx="1321669" cy="128746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176F4B-81CE-09E4-5BFF-1C38EB3D8A6C}"/>
              </a:ext>
            </a:extLst>
          </p:cNvPr>
          <p:cNvSpPr/>
          <p:nvPr/>
        </p:nvSpPr>
        <p:spPr>
          <a:xfrm>
            <a:off x="3340100" y="3886200"/>
            <a:ext cx="1321669" cy="6858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6D998D-EDF9-8A44-F498-DA5CCE010A45}"/>
              </a:ext>
            </a:extLst>
          </p:cNvPr>
          <p:cNvSpPr txBox="1"/>
          <p:nvPr/>
        </p:nvSpPr>
        <p:spPr>
          <a:xfrm>
            <a:off x="451326" y="1213404"/>
            <a:ext cx="161877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DATASET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019D19-AA1D-8F0F-3806-6BC38A66F7AA}"/>
              </a:ext>
            </a:extLst>
          </p:cNvPr>
          <p:cNvSpPr txBox="1"/>
          <p:nvPr/>
        </p:nvSpPr>
        <p:spPr>
          <a:xfrm>
            <a:off x="444270" y="4189302"/>
            <a:ext cx="172743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RESOURCE</a:t>
            </a:r>
          </a:p>
        </p:txBody>
      </p:sp>
    </p:spTree>
    <p:extLst>
      <p:ext uri="{BB962C8B-B14F-4D97-AF65-F5344CB8AC3E}">
        <p14:creationId xmlns:p14="http://schemas.microsoft.com/office/powerpoint/2010/main" val="4045798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34307C-DAFB-8A2B-88D7-206F76589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152400"/>
            <a:ext cx="6731000" cy="63844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EE6EA3-4EC3-9FEA-4771-70739596E0F1}"/>
              </a:ext>
            </a:extLst>
          </p:cNvPr>
          <p:cNvSpPr txBox="1"/>
          <p:nvPr/>
        </p:nvSpPr>
        <p:spPr>
          <a:xfrm>
            <a:off x="9867900" y="190500"/>
            <a:ext cx="2125870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1) ADD DATASET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8FC3D-CD60-B733-CCC6-F0C81857B30D}"/>
              </a:ext>
            </a:extLst>
          </p:cNvPr>
          <p:cNvSpPr txBox="1"/>
          <p:nvPr/>
        </p:nvSpPr>
        <p:spPr>
          <a:xfrm>
            <a:off x="9055100" y="2123545"/>
            <a:ext cx="2336800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2) ADD RESOURCES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C795-5031-178E-E61E-3C00E91C4B9E}"/>
              </a:ext>
            </a:extLst>
          </p:cNvPr>
          <p:cNvSpPr txBox="1"/>
          <p:nvPr/>
        </p:nvSpPr>
        <p:spPr>
          <a:xfrm>
            <a:off x="9142281" y="4395901"/>
            <a:ext cx="1827719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white"/>
                </a:solidFill>
                <a:latin typeface="Calibri" panose="020F0502020204030204"/>
              </a:rPr>
              <a:t>3) ADD METADATA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DFB5624-82A1-D34F-FA20-8D6C77E35E7F}"/>
              </a:ext>
            </a:extLst>
          </p:cNvPr>
          <p:cNvSpPr/>
          <p:nvPr/>
        </p:nvSpPr>
        <p:spPr>
          <a:xfrm>
            <a:off x="2324100" y="5346700"/>
            <a:ext cx="939800" cy="520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BBCE3-E53D-6ABA-B4C0-AD47910A39B3}"/>
              </a:ext>
            </a:extLst>
          </p:cNvPr>
          <p:cNvSpPr txBox="1"/>
          <p:nvPr/>
        </p:nvSpPr>
        <p:spPr>
          <a:xfrm>
            <a:off x="165099" y="5528846"/>
            <a:ext cx="2071819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LICENSE LEVEL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F7DEA31-2E8C-B1AF-A515-4C080389CBB5}"/>
              </a:ext>
            </a:extLst>
          </p:cNvPr>
          <p:cNvCxnSpPr>
            <a:cxnSpLocks/>
          </p:cNvCxnSpPr>
          <p:nvPr/>
        </p:nvCxnSpPr>
        <p:spPr>
          <a:xfrm flipH="1" flipV="1">
            <a:off x="8356600" y="4064000"/>
            <a:ext cx="785681" cy="3319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9D8CEA3-89CA-B9CD-457A-BEAF9C2A6042}"/>
              </a:ext>
            </a:extLst>
          </p:cNvPr>
          <p:cNvCxnSpPr/>
          <p:nvPr/>
        </p:nvCxnSpPr>
        <p:spPr>
          <a:xfrm flipH="1" flipV="1">
            <a:off x="5562600" y="1968500"/>
            <a:ext cx="3390900" cy="431972"/>
          </a:xfrm>
          <a:prstGeom prst="straightConnector1">
            <a:avLst/>
          </a:prstGeom>
          <a:ln>
            <a:solidFill>
              <a:srgbClr val="FF0000"/>
            </a:solidFill>
            <a:prstDash val="solid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56556C-7A74-1761-FBDD-481E2C6E18B4}"/>
              </a:ext>
            </a:extLst>
          </p:cNvPr>
          <p:cNvCxnSpPr>
            <a:cxnSpLocks/>
            <a:stCxn id="2" idx="1"/>
          </p:cNvCxnSpPr>
          <p:nvPr/>
        </p:nvCxnSpPr>
        <p:spPr>
          <a:xfrm flipH="1">
            <a:off x="8255000" y="359777"/>
            <a:ext cx="1612900" cy="0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73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18D9DD2-9483-4F3A-609B-FC7D8FBC17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8467122"/>
              </p:ext>
            </p:extLst>
          </p:nvPr>
        </p:nvGraphicFramePr>
        <p:xfrm>
          <a:off x="29746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55ADEA-D22E-FC5F-FA72-476828A38F0D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1069975" y="231775"/>
            <a:ext cx="10271125" cy="59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License levels</a:t>
            </a:r>
          </a:p>
        </p:txBody>
      </p:sp>
    </p:spTree>
    <p:extLst>
      <p:ext uri="{BB962C8B-B14F-4D97-AF65-F5344CB8AC3E}">
        <p14:creationId xmlns:p14="http://schemas.microsoft.com/office/powerpoint/2010/main" val="111606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05E213-5057-F10E-678D-53612DB74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447" y="195020"/>
            <a:ext cx="9134573" cy="625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93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3D8FBC-980C-D8BD-096E-27F8FAAD2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11" y="231888"/>
            <a:ext cx="9814386" cy="618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77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8E515-6838-0272-CC08-F9561F1CDB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3200" b="1" dirty="0"/>
              <a:t>What type of data can you upload?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A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data portal supports many file types, including: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csv, html,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xls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json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xlsx, doc, docx,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rdf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txt, jpg,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png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gif, tiff, pdf,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odf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ods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odt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AU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tsv</a:t>
            </a:r>
            <a:r>
              <a:rPr lang="en-AU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geojson and xml</a:t>
            </a:r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6928FF-BE6F-1FB1-A7B5-4340817A3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606" y="4072301"/>
            <a:ext cx="80962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49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3E9A84-023E-6937-CA63-789B20D192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8075" y="4831119"/>
            <a:ext cx="10272252" cy="4351338"/>
          </a:xfrm>
        </p:spPr>
        <p:txBody>
          <a:bodyPr/>
          <a:lstStyle/>
          <a:p>
            <a:r>
              <a:rPr lang="en-US" altLang="en-US" i="1" dirty="0"/>
              <a:t>“… without information, things are done arbitrarily and one becomes unsure of whether a policy or program will fail or succeed. If we allow our policies to be guided by empirical facts and data, there will be a noticeable change in the impact of what we do.” </a:t>
            </a:r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5" name="Picture 4" descr="A group of men standing outside&#10;&#10;Description automatically generated">
            <a:extLst>
              <a:ext uri="{FF2B5EF4-FFF2-40B4-BE49-F238E27FC236}">
                <a16:creationId xmlns:a16="http://schemas.microsoft.com/office/drawing/2014/main" id="{4C5366C4-E4C0-318B-0795-37443F682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82" y="824904"/>
            <a:ext cx="4909018" cy="3809602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2D175FB-3B6F-1425-82D7-C8CBC0E05FE6}"/>
              </a:ext>
            </a:extLst>
          </p:cNvPr>
          <p:cNvSpPr txBox="1">
            <a:spLocks/>
          </p:cNvSpPr>
          <p:nvPr/>
        </p:nvSpPr>
        <p:spPr bwMode="auto">
          <a:xfrm>
            <a:off x="6010510" y="1042391"/>
            <a:ext cx="5680308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D0D0D"/>
                </a:solidFill>
                <a:effectLst/>
                <a:latin typeface="Söhne"/>
              </a:rPr>
              <a:t>Definition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: Environmental data encompasses information related to various aspects of the environment, including air quality, water resources, biodiversity, climate patterns, and more.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D0D0D"/>
                </a:solidFill>
                <a:effectLst/>
                <a:latin typeface="Söhne"/>
              </a:rPr>
              <a:t>Importance</a:t>
            </a:r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: Environmental data serves as a critical tool for understanding, monitoring, and managing impacts on the environment.</a:t>
            </a:r>
          </a:p>
          <a:p>
            <a:pPr marL="0" indent="0">
              <a:buFont typeface="Arial" charset="0"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5261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7E6651-3C9D-B2A6-07B5-55C6107822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19748" y="1584325"/>
            <a:ext cx="10272252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Web address :  https://solomonislands-data.sprep.org/</a:t>
            </a:r>
          </a:p>
          <a:p>
            <a:pPr marL="457200" indent="-457200">
              <a:buAutoNum type="arabicPeriod"/>
            </a:pPr>
            <a:r>
              <a:rPr lang="en-US" dirty="0"/>
              <a:t>Top right Corner - please login using your email and the following password: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dirty="0"/>
              <a:t>solomonIslandsPortal24!</a:t>
            </a:r>
            <a:endParaRPr lang="en-AU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0D127-8794-3C62-9668-55DF797516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ONLINE PORTAL SESSION/DEMO: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1278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4B7C5-4BDE-7A5B-0938-A478714771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GOOD DATA PRACTICES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01BE7-8FF2-361D-CC9A-0B6E80735D87}"/>
              </a:ext>
            </a:extLst>
          </p:cNvPr>
          <p:cNvSpPr txBox="1">
            <a:spLocks noGrp="1"/>
          </p:cNvSpPr>
          <p:nvPr>
            <p:ph type="body" sz="quarter" idx="11"/>
          </p:nvPr>
        </p:nvSpPr>
        <p:spPr>
          <a:xfrm>
            <a:off x="1069975" y="1165225"/>
            <a:ext cx="102711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AU" sz="2800" b="1" dirty="0"/>
              <a:t>Avoid double data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Check the portal to see if the same dataset has already been uploaded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	 Do a quick search by using keywords</a:t>
            </a:r>
            <a:endParaRPr lang="en-AU" dirty="0">
              <a:latin typeface="Söhne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Maybe your new data </a:t>
            </a:r>
            <a:r>
              <a:rPr lang="en-AU" b="1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resource</a:t>
            </a: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 is best placed under an existing </a:t>
            </a:r>
            <a:r>
              <a:rPr lang="en-AU" b="1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dataset</a:t>
            </a: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AU" sz="2000" u="sng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Examples: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r>
              <a:rPr lang="en-AU" sz="2000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You are uploading a new version of the same data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r>
              <a:rPr lang="en-AU" sz="2000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You found a report that provides background information on raw data in Excel already uploaded to the portal.</a:t>
            </a:r>
            <a:endParaRPr lang="en-AU" sz="2000" dirty="0">
              <a:latin typeface="Söhne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28498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AA7D77-C813-E9F7-2D56-DAD5B0D9C2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458" y="1406525"/>
            <a:ext cx="6576142" cy="300037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Consider grouping your data resources</a:t>
            </a: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Group different resources under one dataset, when relevant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Be aware of not grouping too much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Only group resources when they are </a:t>
            </a:r>
            <a:r>
              <a:rPr lang="en-AU" b="1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strongly related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Avoid that other users are not able to find your data</a:t>
            </a:r>
          </a:p>
          <a:p>
            <a:pPr marL="0" indent="0">
              <a:buNone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good example of grouping different resources : 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4382D-682F-8E4B-B944-0367057814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FD0A1E-915A-1443-4666-88D7ED718F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36442" y="2016124"/>
            <a:ext cx="5626100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15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96EE7C-5F0D-7DD9-4178-F1CDBB6C35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AU" sz="2000" b="1" dirty="0"/>
              <a:t>Metadata are crucial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It is not mandatory, but really good practice to take the time to add additional data about the dataset.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 O</a:t>
            </a:r>
            <a:r>
              <a:rPr lang="en-AU" dirty="0">
                <a:latin typeface="Söhne"/>
                <a:ea typeface="Calibri" panose="020F0502020204030204" pitchFamily="34" charset="0"/>
                <a:cs typeface="Times New Roman" panose="02020603050405020304" pitchFamily="18" charset="0"/>
              </a:rPr>
              <a:t>ther users will know who can be contacted, when the dataset was collected, what to be aware of when using the dataset etc.</a:t>
            </a:r>
            <a:endParaRPr lang="en-US" dirty="0">
              <a:latin typeface="Söhne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9A67B-9363-428B-42FF-F7B4C431CC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8087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A5224-0436-E7FE-E8F5-061055ACD4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IMPORTANCE OF DATA IN DECISION MAKING</a:t>
            </a:r>
            <a:endParaRPr lang="en-A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CE1752-9B51-AE2B-3092-81729A04B2E7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101600" y="1839774"/>
            <a:ext cx="5994400" cy="35086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n-US" altLang="en-US" b="1" dirty="0">
                <a:solidFill>
                  <a:srgbClr val="0D0D0D"/>
                </a:solidFill>
                <a:latin typeface="Söhne"/>
              </a:rPr>
              <a:t>Data-Driven Decisions</a:t>
            </a:r>
            <a:r>
              <a:rPr lang="en-US" altLang="en-US" dirty="0">
                <a:solidFill>
                  <a:srgbClr val="0D0D0D"/>
                </a:solidFill>
                <a:latin typeface="Söhne"/>
              </a:rPr>
              <a:t>: Utilizing environmental data enables evidence-based decision-making processes.</a:t>
            </a:r>
          </a:p>
          <a:p>
            <a:pPr marL="0" indent="0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en-US" altLang="en-US" dirty="0">
              <a:solidFill>
                <a:srgbClr val="0D0D0D"/>
              </a:solidFill>
              <a:latin typeface="Söhne"/>
            </a:endParaRPr>
          </a:p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n-US" altLang="en-US" b="1" dirty="0">
                <a:solidFill>
                  <a:srgbClr val="0D0D0D"/>
                </a:solidFill>
                <a:latin typeface="Söhne"/>
              </a:rPr>
              <a:t>Risk Assessment</a:t>
            </a:r>
            <a:r>
              <a:rPr lang="en-US" altLang="en-US" dirty="0">
                <a:solidFill>
                  <a:srgbClr val="0D0D0D"/>
                </a:solidFill>
                <a:latin typeface="Söhne"/>
              </a:rPr>
              <a:t>: Environmental data helps assess potential environmental risks and develop mitigation strategies.</a:t>
            </a:r>
          </a:p>
          <a:p>
            <a:pPr marL="0" indent="0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en-US" altLang="en-US" dirty="0">
              <a:solidFill>
                <a:srgbClr val="0D0D0D"/>
              </a:solidFill>
              <a:latin typeface="Söhne"/>
            </a:endParaRPr>
          </a:p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SzTx/>
            </a:pPr>
            <a:r>
              <a:rPr lang="en-US" altLang="en-US" b="1" dirty="0">
                <a:solidFill>
                  <a:srgbClr val="0D0D0D"/>
                </a:solidFill>
                <a:latin typeface="Söhne"/>
              </a:rPr>
              <a:t>Long-Term Planning</a:t>
            </a:r>
            <a:r>
              <a:rPr lang="en-US" altLang="en-US" dirty="0">
                <a:solidFill>
                  <a:srgbClr val="0D0D0D"/>
                </a:solidFill>
                <a:latin typeface="Söhne"/>
              </a:rPr>
              <a:t>: Data provides insights for long-term environmental planning and sustainability initiatives.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 descr="A collage of people standing and reading&#10;&#10;Description automatically generated">
            <a:extLst>
              <a:ext uri="{FF2B5EF4-FFF2-40B4-BE49-F238E27FC236}">
                <a16:creationId xmlns:a16="http://schemas.microsoft.com/office/drawing/2014/main" id="{80BB032F-D77C-CFC6-AB04-34E08FB244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084" y="1393389"/>
            <a:ext cx="6253316" cy="365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52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Regional Challenges</a:t>
            </a:r>
            <a:endParaRPr lang="en-AU" dirty="0"/>
          </a:p>
        </p:txBody>
      </p:sp>
      <p:pic>
        <p:nvPicPr>
          <p:cNvPr id="4" name="Picture 3" descr="A blue and orange sign with white text&#10;&#10;Description automatically generated">
            <a:extLst>
              <a:ext uri="{FF2B5EF4-FFF2-40B4-BE49-F238E27FC236}">
                <a16:creationId xmlns:a16="http://schemas.microsoft.com/office/drawing/2014/main" id="{048CCD9C-E0AA-30B1-3DAE-6E24378CB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58" y="922333"/>
            <a:ext cx="9099523" cy="3528109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D354764-16EA-31F2-E0E7-060697FB62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9675" y="4682331"/>
            <a:ext cx="10271125" cy="4351338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Aptos Light" panose="020F0502020204030204" pitchFamily="34" charset="0"/>
              </a:rPr>
              <a:t>L</a:t>
            </a:r>
            <a:r>
              <a:rPr lang="en-US" sz="1600" b="0" i="0" dirty="0">
                <a:effectLst/>
                <a:latin typeface="Aptos Light" panose="020F0502020204030204" pitchFamily="34" charset="0"/>
              </a:rPr>
              <a:t>ack of data as evidence of the environmental resources, trends and drivers of environmental change</a:t>
            </a:r>
          </a:p>
          <a:p>
            <a:r>
              <a:rPr lang="en-US" sz="1600" dirty="0">
                <a:latin typeface="Aptos Light" panose="020F0502020204030204" pitchFamily="34" charset="0"/>
              </a:rPr>
              <a:t>The need for standard procedures for collecting and aggregating relevant data</a:t>
            </a:r>
          </a:p>
          <a:p>
            <a:r>
              <a:rPr lang="en-US" sz="1600" dirty="0">
                <a:latin typeface="Aptos Light" panose="020F0502020204030204" pitchFamily="34" charset="0"/>
              </a:rPr>
              <a:t>Lack of timely access to available information by those who need it and for sound and informed decision making</a:t>
            </a:r>
            <a:endParaRPr lang="en-AU" sz="1600" dirty="0">
              <a:latin typeface="Aptos Light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37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Existing Tools for Solomon Islands : Data Portal</a:t>
            </a:r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1F89C-B855-AE7A-1308-73B35A55C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25" y="965200"/>
            <a:ext cx="8959613" cy="485464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C10FE9A-3754-F89A-75B9-7F86524A86EB}"/>
              </a:ext>
            </a:extLst>
          </p:cNvPr>
          <p:cNvSpPr/>
          <p:nvPr/>
        </p:nvSpPr>
        <p:spPr>
          <a:xfrm>
            <a:off x="1816100" y="829934"/>
            <a:ext cx="5168900" cy="2599066"/>
          </a:xfrm>
          <a:prstGeom prst="ellipse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8911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0BEEE3-2087-C111-C544-F0891DE742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56600" y="1165225"/>
            <a:ext cx="3632200" cy="4351338"/>
          </a:xfrm>
        </p:spPr>
        <p:txBody>
          <a:bodyPr/>
          <a:lstStyle/>
          <a:p>
            <a:r>
              <a:rPr lang="en-US" dirty="0">
                <a:latin typeface="Söhne"/>
              </a:rPr>
              <a:t>Repository where data is stored (online database)</a:t>
            </a:r>
          </a:p>
          <a:p>
            <a:r>
              <a:rPr lang="en-US" dirty="0">
                <a:latin typeface="Söhne"/>
              </a:rPr>
              <a:t>Publishing platform</a:t>
            </a:r>
          </a:p>
          <a:p>
            <a:r>
              <a:rPr lang="en-US" dirty="0">
                <a:latin typeface="Söhne"/>
              </a:rPr>
              <a:t>Data sharing platform on different levels (public/shared/private)</a:t>
            </a:r>
          </a:p>
          <a:p>
            <a:r>
              <a:rPr lang="en-US" dirty="0">
                <a:latin typeface="Söhne"/>
              </a:rPr>
              <a:t>Open-source tool (DKAN)</a:t>
            </a:r>
          </a:p>
          <a:p>
            <a:r>
              <a:rPr lang="en-US" dirty="0">
                <a:latin typeface="Söhne"/>
              </a:rPr>
              <a:t>Cloud or in country hosting</a:t>
            </a:r>
            <a:endParaRPr lang="en-AU" dirty="0">
              <a:latin typeface="Söhne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45876-05C3-8F0E-0DDC-3BAF016897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Network of Environment Data Portals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81A7D6-F2DC-B851-AD9C-479201A9A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029481"/>
            <a:ext cx="7874000" cy="470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56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1CE75B-F772-4460-15ED-2B8C63CD57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09"/>
          <a:stretch/>
        </p:blipFill>
        <p:spPr>
          <a:xfrm>
            <a:off x="1219199" y="108176"/>
            <a:ext cx="8576903" cy="611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67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8DEE8-FE93-99BF-A938-A5E42AE293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Pacific Environment Portal – https://pacific-data.sprep.org/</a:t>
            </a: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C9FB49-B8A4-FA43-6BC5-F111FFF6D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863" y="1377186"/>
            <a:ext cx="11580137" cy="46934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A267E6-FB5E-AF9C-7800-DABEAEA9CB07}"/>
              </a:ext>
            </a:extLst>
          </p:cNvPr>
          <p:cNvSpPr txBox="1"/>
          <p:nvPr/>
        </p:nvSpPr>
        <p:spPr>
          <a:xfrm>
            <a:off x="8398367" y="2048162"/>
            <a:ext cx="1308789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D9932D9-2EF7-F6F1-E4AC-E48495249971}"/>
              </a:ext>
            </a:extLst>
          </p:cNvPr>
          <p:cNvSpPr/>
          <p:nvPr/>
        </p:nvSpPr>
        <p:spPr>
          <a:xfrm>
            <a:off x="10677748" y="1192520"/>
            <a:ext cx="1171352" cy="598046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76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file"/>
            <a:extLst>
              <a:ext uri="{FF2B5EF4-FFF2-40B4-BE49-F238E27FC236}">
                <a16:creationId xmlns:a16="http://schemas.microsoft.com/office/drawing/2014/main" id="{AF2B0545-F2C8-F578-6A85-5008A9ED52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14" b="6259"/>
          <a:stretch/>
        </p:blipFill>
        <p:spPr>
          <a:xfrm>
            <a:off x="355600" y="204687"/>
            <a:ext cx="5181600" cy="6448625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D979CB7-2CD0-36B3-C441-D09EBDCC5B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5801" y="618331"/>
            <a:ext cx="5943600" cy="4351338"/>
          </a:xfrm>
        </p:spPr>
        <p:txBody>
          <a:bodyPr>
            <a:normAutofit/>
          </a:bodyPr>
          <a:lstStyle/>
          <a:p>
            <a:r>
              <a:rPr lang="en-US" b="1" dirty="0">
                <a:latin typeface="Söhne"/>
              </a:rPr>
              <a:t>Making data discoverable  </a:t>
            </a:r>
            <a:r>
              <a:rPr lang="en-US" dirty="0">
                <a:latin typeface="Söhne"/>
              </a:rPr>
              <a:t>- P</a:t>
            </a:r>
            <a:r>
              <a:rPr lang="en-US" b="0" i="0" dirty="0">
                <a:effectLst/>
                <a:latin typeface="Söhne"/>
              </a:rPr>
              <a:t>roviding the infrastructure </a:t>
            </a:r>
            <a:r>
              <a:rPr lang="en-US" b="0" i="1" dirty="0">
                <a:effectLst/>
                <a:latin typeface="Söhne"/>
              </a:rPr>
              <a:t>and</a:t>
            </a:r>
            <a:r>
              <a:rPr lang="en-US" b="0" i="0" dirty="0">
                <a:effectLst/>
                <a:latin typeface="Söhne"/>
              </a:rPr>
              <a:t> process for reliable, cross-system metadata management and access</a:t>
            </a:r>
          </a:p>
          <a:p>
            <a:r>
              <a:rPr lang="en-US" b="1" dirty="0">
                <a:latin typeface="Söhne"/>
              </a:rPr>
              <a:t>Making data accessible  </a:t>
            </a:r>
            <a:r>
              <a:rPr lang="en-US" dirty="0">
                <a:latin typeface="Söhne"/>
              </a:rPr>
              <a:t>- </a:t>
            </a:r>
            <a:r>
              <a:rPr lang="en-US" b="0" i="0" dirty="0">
                <a:effectLst/>
                <a:latin typeface="Söhne"/>
              </a:rPr>
              <a:t>make data easily and quickly accessible to technical and non-technical users</a:t>
            </a:r>
          </a:p>
          <a:p>
            <a:r>
              <a:rPr lang="en-US" b="1" dirty="0">
                <a:latin typeface="Söhne"/>
              </a:rPr>
              <a:t>Making data reliable </a:t>
            </a:r>
            <a:endParaRPr lang="en-AU" b="1" dirty="0"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410589957"/>
      </p:ext>
    </p:extLst>
  </p:cSld>
  <p:clrMapOvr>
    <a:masterClrMapping/>
  </p:clrMapOvr>
</p:sld>
</file>

<file path=ppt/theme/theme1.xml><?xml version="1.0" encoding="utf-8"?>
<a:theme xmlns:a="http://schemas.openxmlformats.org/drawingml/2006/main" name="SPC 2018">
  <a:themeElements>
    <a:clrScheme name="SPREP">
      <a:dk1>
        <a:srgbClr val="000000"/>
      </a:dk1>
      <a:lt1>
        <a:srgbClr val="FFFFFF"/>
      </a:lt1>
      <a:dk2>
        <a:srgbClr val="0054A8"/>
      </a:dk2>
      <a:lt2>
        <a:srgbClr val="E7E6E6"/>
      </a:lt2>
      <a:accent1>
        <a:srgbClr val="0054A3"/>
      </a:accent1>
      <a:accent2>
        <a:srgbClr val="008081"/>
      </a:accent2>
      <a:accent3>
        <a:srgbClr val="E25C48"/>
      </a:accent3>
      <a:accent4>
        <a:srgbClr val="BD2771"/>
      </a:accent4>
      <a:accent5>
        <a:srgbClr val="45CAA7"/>
      </a:accent5>
      <a:accent6>
        <a:srgbClr val="70AD47"/>
      </a:accent6>
      <a:hlink>
        <a:srgbClr val="F1B643"/>
      </a:hlink>
      <a:folHlink>
        <a:srgbClr val="77D016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C PowerPoint Presentation General 2018-Template.pot" id="{CB7023E7-A1D3-8D4D-B3D2-0780D789CC01}" vid="{97A6A182-5F2E-5C4B-AC7F-B55E16D30D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18FD81601BD3498BD1DAF29FB6A794" ma:contentTypeVersion="4" ma:contentTypeDescription="Create a new document." ma:contentTypeScope="" ma:versionID="f52f2debee97bdd7cc9063fab655c52f">
  <xsd:schema xmlns:xsd="http://www.w3.org/2001/XMLSchema" xmlns:xs="http://www.w3.org/2001/XMLSchema" xmlns:p="http://schemas.microsoft.com/office/2006/metadata/properties" xmlns:ns1="http://schemas.microsoft.com/sharepoint/v3" xmlns:ns2="a6acfc2c-56c5-486c-9fe1-3d9ad76934b8" targetNamespace="http://schemas.microsoft.com/office/2006/metadata/properties" ma:root="true" ma:fieldsID="30739a52007422c493b31cab96acf3e5" ns1:_="" ns2:_="">
    <xsd:import namespace="http://schemas.microsoft.com/sharepoint/v3"/>
    <xsd:import namespace="a6acfc2c-56c5-486c-9fe1-3d9ad76934b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acfc2c-56c5-486c-9fe1-3d9ad7693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AEAB03-E4D1-43E2-8DF6-F39C2AB7F5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6acfc2c-56c5-486c-9fe1-3d9ad76934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2ECB37-E8A8-4704-9AC5-5E7EF91A52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SPC PowerPoint Presentation General 2018-Template.pot</Template>
  <TotalTime>1602</TotalTime>
  <Words>644</Words>
  <Application>Microsoft Office PowerPoint</Application>
  <PresentationFormat>Widescreen</PresentationFormat>
  <Paragraphs>72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Aptos Light</vt:lpstr>
      <vt:lpstr>Arial</vt:lpstr>
      <vt:lpstr>Calibri</vt:lpstr>
      <vt:lpstr>Calibri Light</vt:lpstr>
      <vt:lpstr>Gill Sans MT</vt:lpstr>
      <vt:lpstr>Söhne</vt:lpstr>
      <vt:lpstr>Wingdings</vt:lpstr>
      <vt:lpstr>SPC 2018</vt:lpstr>
      <vt:lpstr>Importance of Data for Informed Decision Making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Climate Change Alliance Plus Scaling Up Pacific Adaptation GCCA+ SUPA ENV/2017/40482</dc:title>
  <dc:creator>Local Administrator</dc:creator>
  <cp:lastModifiedBy>Lagi Reupena</cp:lastModifiedBy>
  <cp:revision>35</cp:revision>
  <dcterms:created xsi:type="dcterms:W3CDTF">2018-01-22T02:58:38Z</dcterms:created>
  <dcterms:modified xsi:type="dcterms:W3CDTF">2024-03-19T02:17:07Z</dcterms:modified>
</cp:coreProperties>
</file>